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6" r:id="rId2"/>
  </p:sldMasterIdLst>
  <p:notesMasterIdLst>
    <p:notesMasterId r:id="rId15"/>
  </p:notesMasterIdLst>
  <p:handoutMasterIdLst>
    <p:handoutMasterId r:id="rId16"/>
  </p:handoutMasterIdLst>
  <p:sldIdLst>
    <p:sldId id="276" r:id="rId3"/>
    <p:sldId id="301" r:id="rId4"/>
    <p:sldId id="288" r:id="rId5"/>
    <p:sldId id="290" r:id="rId6"/>
    <p:sldId id="305" r:id="rId7"/>
    <p:sldId id="291" r:id="rId8"/>
    <p:sldId id="306" r:id="rId9"/>
    <p:sldId id="299" r:id="rId10"/>
    <p:sldId id="303" r:id="rId11"/>
    <p:sldId id="294" r:id="rId12"/>
    <p:sldId id="307" r:id="rId13"/>
    <p:sldId id="30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implified" id="{0417AAF2-C33B-7C49-9F6A-A9D529DD8A9F}">
          <p14:sldIdLst>
            <p14:sldId id="276"/>
            <p14:sldId id="301"/>
            <p14:sldId id="288"/>
            <p14:sldId id="290"/>
            <p14:sldId id="305"/>
            <p14:sldId id="291"/>
            <p14:sldId id="306"/>
            <p14:sldId id="299"/>
            <p14:sldId id="303"/>
            <p14:sldId id="294"/>
            <p14:sldId id="307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llebert, Margaux" initials="MXG" lastIdx="6" clrIdx="0"/>
  <p:cmAuthor id="1" name="Cinkova, Gabriela" initials="GC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14" autoAdjust="0"/>
    <p:restoredTop sz="90533" autoAdjust="0"/>
  </p:normalViewPr>
  <p:slideViewPr>
    <p:cSldViewPr>
      <p:cViewPr varScale="1">
        <p:scale>
          <a:sx n="103" d="100"/>
          <a:sy n="103" d="100"/>
        </p:scale>
        <p:origin x="16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11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83587-3CAF-49AB-A0C9-F12BF8538064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2A1A-FD83-4105-A544-9E527514B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34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AC067-5CF3-A24E-843A-9D2E71A2F94D}" type="datetimeFigureOut">
              <a:rPr lang="fr-FR" smtClean="0"/>
              <a:t>14/08/2019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43509-14A4-4141-8D88-16C7592F56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249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86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Initially</a:t>
            </a:r>
            <a:r>
              <a:rPr lang="fr-BE" dirty="0"/>
              <a:t> </a:t>
            </a:r>
            <a:r>
              <a:rPr lang="fr-BE" dirty="0" err="1"/>
              <a:t>there</a:t>
            </a:r>
            <a:r>
              <a:rPr lang="fr-BE" dirty="0"/>
              <a:t> </a:t>
            </a:r>
            <a:r>
              <a:rPr lang="fr-BE" dirty="0" err="1"/>
              <a:t>were</a:t>
            </a:r>
            <a:r>
              <a:rPr lang="fr-BE" dirty="0"/>
              <a:t> 3 slides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picture</a:t>
            </a:r>
            <a:r>
              <a:rPr lang="fr-BE" baseline="0" dirty="0" err="1"/>
              <a:t>s</a:t>
            </a:r>
            <a:r>
              <a:rPr lang="fr-BE" baseline="0" dirty="0"/>
              <a:t> and no </a:t>
            </a:r>
            <a:r>
              <a:rPr lang="fr-BE" baseline="0" dirty="0" err="1"/>
              <a:t>text</a:t>
            </a:r>
            <a:r>
              <a:rPr lang="fr-BE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174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343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511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193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4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445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081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115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115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115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944216"/>
          </a:xfrm>
        </p:spPr>
        <p:txBody>
          <a:bodyPr>
            <a:normAutofit/>
          </a:bodyPr>
          <a:lstStyle>
            <a:lvl1pPr algn="ctr">
              <a:defRPr sz="3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335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4C9E-824D-4447-8F70-E5DE5DD2B5B8}" type="datetime1">
              <a:rPr lang="fr-BE" smtClean="0"/>
              <a:t>14-08-19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7B9DEDC-01D1-104A-B66E-6FD715FE67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2168"/>
            <a:ext cx="3011743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8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772816"/>
            <a:ext cx="8077200" cy="3581401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0653-C6D7-A748-95F5-28B240B8DBC8}" type="datetime1">
              <a:rPr lang="fr-BE" smtClean="0"/>
              <a:t>14-08-19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41DAB7-078D-6B4F-BA7A-FB37CBF83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65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401"/>
            <a:ext cx="2057400" cy="3505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3505201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93A39-359C-2345-AF3F-E4AF41409B6D}" type="datetime1">
              <a:rPr lang="fr-BE" smtClean="0"/>
              <a:t>14-08-19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508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432050"/>
          </a:xfrm>
        </p:spPr>
        <p:txBody>
          <a:bodyPr>
            <a:normAutofit/>
          </a:bodyPr>
          <a:lstStyle>
            <a:lvl1pPr algn="ctr">
              <a:defRPr sz="3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4050"/>
            <a:ext cx="6400800" cy="206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06AD-0ED1-8941-AD3F-954373B981D2}" type="datetime1">
              <a:rPr lang="fr-BE" smtClean="0"/>
              <a:t>14-08-19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BD171F0-12A9-074A-8EF8-A9D51CCFE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651500"/>
            <a:ext cx="8636000" cy="9779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7B9DEDC-01D1-104A-B66E-6FD715FE67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" y="5045075"/>
            <a:ext cx="2677064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55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432050"/>
          </a:xfrm>
        </p:spPr>
        <p:txBody>
          <a:bodyPr>
            <a:normAutofit/>
          </a:bodyPr>
          <a:lstStyle>
            <a:lvl1pPr algn="ctr">
              <a:defRPr sz="3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4050"/>
            <a:ext cx="6400800" cy="206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18A4-D291-6B49-B35E-79FFCCFECE3C}" type="datetime1">
              <a:rPr lang="fr-BE" smtClean="0"/>
              <a:t>14-08-19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BD171F0-12A9-074A-8EF8-A9D51CCFE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651500"/>
            <a:ext cx="86360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04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C76B-00C5-6B47-94A7-BD8E45F3DBB4}" type="datetime1">
              <a:rPr lang="fr-BE" smtClean="0"/>
              <a:t>14-08-19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77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667000"/>
            <a:ext cx="7391400" cy="2590800"/>
          </a:xfrm>
        </p:spPr>
        <p:txBody>
          <a:bodyPr anchor="t">
            <a:normAutofit/>
          </a:bodyPr>
          <a:lstStyle>
            <a:lvl1pPr algn="l">
              <a:defRPr sz="34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193006"/>
            <a:ext cx="7391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204F-B2CF-E944-ABEE-3A4495AFE474}" type="datetime1">
              <a:rPr lang="fr-BE" smtClean="0"/>
              <a:t>14-08-19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886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814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4400" y="1600200"/>
            <a:ext cx="37338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ABE6-B5C8-FB40-ABC4-10C492FEBDCD}" type="datetime1">
              <a:rPr lang="fr-BE" smtClean="0"/>
              <a:t>14-08-19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874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6412"/>
            <a:ext cx="38877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16174"/>
            <a:ext cx="3887788" cy="3951288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6412"/>
            <a:ext cx="38131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6174"/>
            <a:ext cx="3813175" cy="3951288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88677-FD3D-B048-8B86-2021FDC33CC4}" type="datetime1">
              <a:rPr lang="fr-BE" smtClean="0"/>
              <a:t>14-08-19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367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18A7-3D29-7A46-A333-E26BB6D4D014}" type="datetime1">
              <a:rPr lang="fr-BE" smtClean="0"/>
              <a:t>14-08-19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488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54E0-C79E-4A4C-BDE5-A8A396BE9058}" type="datetime1">
              <a:rPr lang="fr-BE" smtClean="0"/>
              <a:t>14-08-19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82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44266"/>
            <a:ext cx="7543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14-08-19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091D66-F092-9E40-9A32-BBD0E04C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698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543800" cy="90170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52600"/>
            <a:ext cx="4883150" cy="4373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6F1C-6A69-534E-A18E-F11E3181304F}" type="datetime1">
              <a:rPr lang="fr-BE" smtClean="0"/>
              <a:t>14-08-19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752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23506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273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528016"/>
            <a:ext cx="5486400" cy="103458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7F90-AB4C-DE4F-A678-1C2026F9F970}" type="datetime1">
              <a:rPr lang="fr-BE" smtClean="0"/>
              <a:t>14-08-19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607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76399"/>
            <a:ext cx="8077200" cy="3581401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6AC5-F3EB-1847-8674-9E741BCA6460}" type="datetime1">
              <a:rPr lang="fr-BE" smtClean="0"/>
              <a:t>14-08-19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002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401"/>
            <a:ext cx="2057400" cy="3505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3505201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AD9F-6E40-2640-AC87-AA8804348637}" type="datetime1">
              <a:rPr lang="fr-BE" smtClean="0"/>
              <a:t>14-08-19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0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667000"/>
            <a:ext cx="7391400" cy="2590800"/>
          </a:xfrm>
        </p:spPr>
        <p:txBody>
          <a:bodyPr anchor="t">
            <a:normAutofit/>
          </a:bodyPr>
          <a:lstStyle>
            <a:lvl1pPr algn="l">
              <a:defRPr sz="34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193006"/>
            <a:ext cx="7391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412C-79B9-EB41-9938-5F19CC089199}" type="datetime1">
              <a:rPr lang="fr-BE" smtClean="0"/>
              <a:t>14-08-19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26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00808"/>
            <a:ext cx="35814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4400" y="1700808"/>
            <a:ext cx="37338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1E661-EC40-4547-899A-8B2A55314612}" type="datetime1">
              <a:rPr lang="fr-BE" smtClean="0"/>
              <a:t>14-08-19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80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6412"/>
            <a:ext cx="38877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16174"/>
            <a:ext cx="3887788" cy="3951288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6412"/>
            <a:ext cx="38131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6174"/>
            <a:ext cx="3813175" cy="3951288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47FF-B6ED-5347-ACD8-8036B94F8783}" type="datetime1">
              <a:rPr lang="fr-BE" smtClean="0"/>
              <a:t>14-08-19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A5ACE9-E636-A743-B04A-4FAFBD1B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36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4338-D1F9-D041-BE0A-AEF2F1711077}" type="datetime1">
              <a:rPr lang="fr-BE" smtClean="0"/>
              <a:t>14-08-19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FF44BF5-3FF9-E949-B947-FAA47D017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88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EFDF-453A-5542-BC72-420E3E6F4502}" type="datetime1">
              <a:rPr lang="fr-BE" smtClean="0"/>
              <a:t>14-08-19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7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543800" cy="90170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52600"/>
            <a:ext cx="4883150" cy="4373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2D14-C0C7-874B-93B0-1367124E7F6C}" type="datetime1">
              <a:rPr lang="fr-BE" smtClean="0"/>
              <a:t>14-08-19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11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23506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273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528016"/>
            <a:ext cx="5486400" cy="103458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D6F1-AE51-2945-B657-DD4A19136384}" type="datetime1">
              <a:rPr lang="fr-BE" smtClean="0"/>
              <a:t>14-08-19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49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533895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76895"/>
            <a:ext cx="7543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92875"/>
            <a:ext cx="236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8A0BD-0066-8642-A788-74D628C41468}" type="datetime1">
              <a:rPr lang="fr-BE" smtClean="0"/>
              <a:t>14-08-19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ADC8477-BC60-482C-A504-EEFEAA9040E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E92DC38-83E5-CE47-8BEE-981B90655EC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212897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8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00200"/>
            <a:ext cx="7543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92875"/>
            <a:ext cx="236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EBB38-4C83-EC40-849C-AD57271DFBA2}" type="datetime1">
              <a:rPr lang="fr-BE" smtClean="0"/>
              <a:t>14-08-19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algn="r"/>
            <a:fld id="{EADC8477-BC60-482C-A504-EEFEAA9040EE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77CD09E-3AB5-704F-BB1A-CA534B5BC3F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3200" y="5651500"/>
            <a:ext cx="86360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0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codeweek.eu/ambassado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deweek.eu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events.codeweek.eu/ambassador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deweek.eu/even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7D8B76-552B-9A42-972B-B8CBC525B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944216"/>
          </a:xfrm>
        </p:spPr>
        <p:txBody>
          <a:bodyPr>
            <a:normAutofit/>
          </a:bodyPr>
          <a:lstStyle/>
          <a:p>
            <a:r>
              <a:rPr lang="pl-PL" sz="4400"/>
              <a:t>Europejski Tydzień Kodowania:</a:t>
            </a:r>
            <a:br>
              <a:rPr lang="pl-PL" sz="4400"/>
            </a:br>
            <a:r>
              <a:rPr lang="pl-PL" sz="4400"/>
              <a:t>5–20 października 2019 r.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326404-AFDD-9444-ACB6-648489CEB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00800" cy="720080"/>
          </a:xfrm>
        </p:spPr>
        <p:txBody>
          <a:bodyPr>
            <a:normAutofit fontScale="92500"/>
          </a:bodyPr>
          <a:lstStyle/>
          <a:p>
            <a:r>
              <a:rPr lang="pl-PL" sz="3200">
                <a:solidFill>
                  <a:schemeClr val="bg1"/>
                </a:solidFill>
              </a:rPr>
              <a:t>Świętujemy kreatywne programowanie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2A3340-49F7-044C-BD32-AF5FDC7B9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43C2-8D76-A14F-91EB-B0F9B640F560}" type="datetime1">
              <a:rPr lang="fr-BE" smtClean="0"/>
              <a:t>14-08-19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2904E0-E1D1-2144-BE18-3A8FCA08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F6DF02-ADE8-B742-80BF-C5EC602C1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710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14-08-19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10</a:t>
            </a:fld>
            <a:endParaRPr lang="en-GB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1143000"/>
          </a:xfrm>
        </p:spPr>
        <p:txBody>
          <a:bodyPr/>
          <a:lstStyle/>
          <a:p>
            <a:r>
              <a:rPr lang="pl-PL"/>
              <a:t>Chcesz przeżyć wspaniałą przygodę?</a:t>
            </a:r>
          </a:p>
        </p:txBody>
      </p:sp>
      <p:pic>
        <p:nvPicPr>
          <p:cNvPr id="1026" name="Picture 2" descr="S:\F17001 - DG COMM Media Relations\3_Work\33_Work-in-process\8510150 - DG CONNECT EU Code Week\3_Work\WP2\Social Media material\2018 Results\Final\Stats_infographic_31011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539357" cy="464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12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204864"/>
            <a:ext cx="3960440" cy="1036661"/>
          </a:xfrm>
        </p:spPr>
        <p:txBody>
          <a:bodyPr>
            <a:noAutofit/>
          </a:bodyPr>
          <a:lstStyle/>
          <a:p>
            <a:pPr algn="r"/>
            <a:r>
              <a:rPr lang="pl-PL">
                <a:solidFill>
                  <a:schemeClr val="bg1">
                    <a:lumMod val="50000"/>
                  </a:schemeClr>
                </a:solidFill>
              </a:rPr>
              <a:t>Skontaktuj się z ambasadorem Europejskiego Tygodnia Kodowania w swoim kraju</a:t>
            </a:r>
          </a:p>
          <a:p>
            <a:pPr algn="r"/>
            <a:r>
              <a:rPr lang="pl-PL">
                <a:hlinkClick r:id="rId2"/>
              </a:rPr>
              <a:t>codeweek.eu/ambassadors</a:t>
            </a:r>
            <a:r>
              <a:rPr lang="pl-PL"/>
              <a:t>  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14-08-19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5" name="Picture 3" descr="S:\F17001 - DG COMM Media Relations\3_Work\33_Work-in-process\8510150 - DG CONNECT EU Code Week\3_Work\WP2\Materials\1.Test MXG\visuals update ppt\PPT visuals_Get in tou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42793"/>
            <a:ext cx="180052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11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Skontaktuj się z nami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5672" y="458112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>
                <a:solidFill>
                  <a:schemeClr val="bg1">
                    <a:lumMod val="50000"/>
                  </a:schemeClr>
                </a:solidFill>
                <a:hlinkClick r:id="" action="ppaction://noaction"/>
              </a:rPr>
              <a:t>info@codeweek.eu</a:t>
            </a:r>
          </a:p>
        </p:txBody>
      </p:sp>
      <p:pic>
        <p:nvPicPr>
          <p:cNvPr id="8194" name="Picture 2" descr="S:\F17001 - DG COMM Media Relations\3_Work\33_Work-in-process\8510150 - DG CONNECT EU Code Week\3_Work\WP2\Materials\1.Test MXG\visuals update ppt\PPT visuals_Ambassador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966" y="2132856"/>
            <a:ext cx="3240000" cy="163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130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14-08-19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12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Śledź nas!</a:t>
            </a:r>
            <a:br>
              <a:rPr lang="pl-PL"/>
            </a:br>
            <a:r>
              <a:rPr lang="pl-PL"/>
              <a:t>#CodeWeek</a:t>
            </a:r>
          </a:p>
        </p:txBody>
      </p:sp>
      <p:pic>
        <p:nvPicPr>
          <p:cNvPr id="9" name="Picture 11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016" y="2298038"/>
            <a:ext cx="779971" cy="77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03" y="3259579"/>
            <a:ext cx="692597" cy="69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age result for facebook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32" y="3952176"/>
            <a:ext cx="993633" cy="99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88065" y="2395635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>
                <a:solidFill>
                  <a:schemeClr val="bg1">
                    <a:lumMod val="50000"/>
                  </a:schemeClr>
                </a:solidFill>
                <a:latin typeface="+mj-lt"/>
                <a:hlinkClick r:id="rId6"/>
              </a:rPr>
              <a:t>codeweek.eu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8064" y="3326555"/>
            <a:ext cx="3504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>
                <a:solidFill>
                  <a:schemeClr val="bg1">
                    <a:lumMod val="50000"/>
                  </a:schemeClr>
                </a:solidFill>
                <a:latin typeface="+mj-lt"/>
              </a:rPr>
              <a:t>@CodeWeekEU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8065" y="4221087"/>
            <a:ext cx="323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pl-PL" sz="3200"/>
              <a:t>@CodeEU</a:t>
            </a:r>
          </a:p>
        </p:txBody>
      </p:sp>
    </p:spTree>
    <p:extLst>
      <p:ext uri="{BB962C8B-B14F-4D97-AF65-F5344CB8AC3E}">
        <p14:creationId xmlns:p14="http://schemas.microsoft.com/office/powerpoint/2010/main" val="59732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7242" y="1628800"/>
            <a:ext cx="7737549" cy="820637"/>
          </a:xfrm>
        </p:spPr>
        <p:txBody>
          <a:bodyPr>
            <a:noAutofit/>
          </a:bodyPr>
          <a:lstStyle/>
          <a:p>
            <a:pPr algn="ctr"/>
            <a:r>
              <a:rPr lang="pl-PL">
                <a:solidFill>
                  <a:schemeClr val="bg1">
                    <a:lumMod val="50000"/>
                  </a:schemeClr>
                </a:solidFill>
              </a:rPr>
              <a:t>Oddolna inicjatywa realizowana przez wolontariuszy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14-08-19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2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557808"/>
            <a:ext cx="7563320" cy="1143000"/>
          </a:xfrm>
        </p:spPr>
        <p:txBody>
          <a:bodyPr/>
          <a:lstStyle/>
          <a:p>
            <a:r>
              <a:rPr lang="pl-PL"/>
              <a:t>Czym jest Europejski Tydzień Kodowania?</a:t>
            </a:r>
          </a:p>
        </p:txBody>
      </p:sp>
      <p:sp>
        <p:nvSpPr>
          <p:cNvPr id="10" name="AutoShape 2" descr="Image result for logo european commission trans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859" y="5314490"/>
            <a:ext cx="1872208" cy="109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"/>
          <p:cNvSpPr txBox="1">
            <a:spLocks/>
          </p:cNvSpPr>
          <p:nvPr/>
        </p:nvSpPr>
        <p:spPr>
          <a:xfrm>
            <a:off x="1907705" y="5509796"/>
            <a:ext cx="2808312" cy="701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>
                <a:solidFill>
                  <a:schemeClr val="bg1"/>
                </a:solidFill>
              </a:rPr>
              <a:t>Wspierana przez Komisję Europejską</a:t>
            </a:r>
            <a:r>
              <a:rPr lang="pl-PL" sz="1800">
                <a:solidFill>
                  <a:schemeClr val="bg1"/>
                </a:solidFill>
                <a:hlinkClick r:id="rId4"/>
              </a:rPr>
              <a:t> </a:t>
            </a:r>
          </a:p>
        </p:txBody>
      </p:sp>
      <p:pic>
        <p:nvPicPr>
          <p:cNvPr id="11" name="Picture 2" descr="C:\Users\MXG\Desktop\Images SM\visual Summer schoo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2204864"/>
            <a:ext cx="3037618" cy="303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3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14-08-19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3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2295128"/>
          </a:xfrm>
        </p:spPr>
        <p:txBody>
          <a:bodyPr>
            <a:noAutofit/>
          </a:bodyPr>
          <a:lstStyle/>
          <a:p>
            <a:r>
              <a:rPr lang="pl-PL" sz="3200"/>
              <a:t>Europejski Tydzień Kodowania to inicjatywa promująca programowanie i umiejętności cyfrowe wśród uczestników w ciekawy i interesujący sposób!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9736" y="3035052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lvl="1" indent="0" algn="just">
              <a:lnSpc>
                <a:spcPct val="90000"/>
              </a:lnSpc>
              <a:buFont typeface="Arial" charset="0"/>
              <a:buNone/>
            </a:pPr>
            <a:r>
              <a:rPr lang="pl-PL" i="1">
                <a:solidFill>
                  <a:schemeClr val="bg1"/>
                </a:solidFill>
                <a:latin typeface="Calibri" pitchFamily="34" charset="0"/>
              </a:rPr>
              <a:t>„Od zarania dziejów robiliśmy wiele rzeczy przy pomocy kamieni, żelaza, papieru czy ołówka. Obecnie żyjemy w innej epoce, w której to kod kształtuje świat. W ramach Tygodnia Kodowania chcemy dać każdemu możliwość odkrycia programowania i dobrej zabawy, z którą się wiąże ta umiejętność. Nauczmy się programowania, aby kształtować naszą przyszłość!”</a:t>
            </a:r>
          </a:p>
          <a:p>
            <a:pPr algn="just">
              <a:lnSpc>
                <a:spcPct val="90000"/>
              </a:lnSpc>
            </a:pPr>
            <a:endParaRPr lang="en-GB" dirty="0">
              <a:solidFill>
                <a:schemeClr val="tx2"/>
              </a:solidFill>
              <a:latin typeface="Calibri" pitchFamily="34" charset="0"/>
            </a:endParaRP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pl-PL">
                <a:solidFill>
                  <a:schemeClr val="bg1"/>
                </a:solidFill>
                <a:latin typeface="Calibri" pitchFamily="34" charset="0"/>
              </a:rPr>
              <a:t>Alessandro Bogliolo, </a:t>
            </a:r>
          </a:p>
          <a:p>
            <a:pPr>
              <a:lnSpc>
                <a:spcPct val="90000"/>
              </a:lnSpc>
            </a:pPr>
            <a:r>
              <a:rPr lang="pl-PL">
                <a:solidFill>
                  <a:schemeClr val="bg1"/>
                </a:solidFill>
                <a:latin typeface="Calibri" pitchFamily="34" charset="0"/>
              </a:rPr>
              <a:t>     koordynator zespołu ambasadorów Europejskiego Tygodnia Kodowania</a:t>
            </a:r>
          </a:p>
          <a:p>
            <a:pPr algn="just"/>
            <a:endParaRPr lang="en-US" dirty="0"/>
          </a:p>
        </p:txBody>
      </p:sp>
      <p:pic>
        <p:nvPicPr>
          <p:cNvPr id="3074" name="Picture 2" descr="S:\F17001 - DG COMM Media Relations\3_Work\33_Work-in-process\8510150 - DG CONNECT EU Code Week\3_Work\WP2\Materials\1.Test MXG\visuals update ppt\PPT visuals_Coding gu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35052"/>
            <a:ext cx="2279055" cy="227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89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14-08-19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4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Nasza społeczność</a:t>
            </a:r>
          </a:p>
        </p:txBody>
      </p:sp>
      <p:sp>
        <p:nvSpPr>
          <p:cNvPr id="10" name="Content Placeholder 9"/>
          <p:cNvSpPr txBox="1">
            <a:spLocks noGrp="1"/>
          </p:cNvSpPr>
          <p:nvPr>
            <p:ph idx="1"/>
          </p:nvPr>
        </p:nvSpPr>
        <p:spPr>
          <a:xfrm>
            <a:off x="1259632" y="1707890"/>
            <a:ext cx="4888633" cy="2091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pl-PL" sz="1600" dirty="0">
                <a:solidFill>
                  <a:schemeClr val="bg1">
                    <a:lumMod val="75000"/>
                  </a:schemeClr>
                </a:solidFill>
              </a:rPr>
              <a:t>ambasadorzy Europejskiego Tygodnia Kodowania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pl-PL" sz="1600" dirty="0">
                <a:solidFill>
                  <a:schemeClr val="bg1">
                    <a:lumMod val="75000"/>
                  </a:schemeClr>
                </a:solidFill>
              </a:rPr>
              <a:t>koordynatorzy z krajowych ministerstw edukacji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pl-PL" sz="1600" dirty="0">
                <a:solidFill>
                  <a:schemeClr val="bg1">
                    <a:lumMod val="75000"/>
                  </a:schemeClr>
                </a:solidFill>
              </a:rPr>
              <a:t>sieć nauczycieli prowadzących</a:t>
            </a:r>
          </a:p>
        </p:txBody>
      </p:sp>
      <p:pic>
        <p:nvPicPr>
          <p:cNvPr id="11" name="Picture 2" descr="Lâimage contient peut-ÃªtreÂ : 8 personnes, personnes souriantes, personnes debout, terrain de basketball et intÃ©rieu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1"/>
          <a:stretch/>
        </p:blipFill>
        <p:spPr bwMode="auto">
          <a:xfrm>
            <a:off x="1764258" y="3860069"/>
            <a:ext cx="5844083" cy="26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:\F17001 - DG COMM Media Relations\3_Work\33_Work-in-process\8510150 - DG CONNECT EU Code Week\3_Work\WP4\2019032021 Ambassadors Meeting\Photos\Photo Selection\56326513_2006587896134109_4195857399476649984_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" r="11428"/>
          <a:stretch/>
        </p:blipFill>
        <p:spPr bwMode="auto">
          <a:xfrm>
            <a:off x="6372200" y="1861457"/>
            <a:ext cx="194774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59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779608"/>
            <a:ext cx="7543800" cy="3052886"/>
          </a:xfrm>
        </p:spPr>
        <p:txBody>
          <a:bodyPr>
            <a:normAutofit fontScale="85000" lnSpcReduction="10000"/>
          </a:bodyPr>
          <a:lstStyle/>
          <a:p>
            <a:pPr lvl="0">
              <a:spcAft>
                <a:spcPts val="1200"/>
              </a:spcAft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Zgodnie z unijnym planem działania w dziedzinie edukacji cyfrowej:</a:t>
            </a:r>
          </a:p>
          <a:p>
            <a:pPr marL="571500" lvl="1" indent="-171450">
              <a:spcAft>
                <a:spcPts val="1200"/>
              </a:spcAft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 wspierać systemy kształcenia w procesie przystosowania się do transformacji cyfrowej</a:t>
            </a:r>
          </a:p>
          <a:p>
            <a:pPr marL="571500" lvl="1" indent="-171450" algn="just">
              <a:spcAft>
                <a:spcPts val="1200"/>
              </a:spcAft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 promować edukację cyfrową wśród dyrektorów szkół i nauczycieli </a:t>
            </a:r>
          </a:p>
          <a:p>
            <a:pPr marL="571500" lvl="1" indent="-171450">
              <a:spcAft>
                <a:spcPts val="1200"/>
              </a:spcAft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 przyspieszyć innowacje w systemach kształcenia oraz poprawić jakość nauczania</a:t>
            </a:r>
          </a:p>
          <a:p>
            <a:pPr marL="571500" lvl="1" indent="-171450">
              <a:spcAft>
                <a:spcPts val="1200"/>
              </a:spcAft>
            </a:pPr>
            <a:r>
              <a:rPr lang="pl-PL" sz="2100" b="1" dirty="0">
                <a:solidFill>
                  <a:schemeClr val="bg1">
                    <a:lumMod val="50000"/>
                  </a:schemeClr>
                </a:solidFill>
              </a:rPr>
              <a:t> dotrzeć do 50 % szkół podstawowych i średnich w Europie do 2020 roku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14-08-19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5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Cele Europejskiego Tygodnia Kodowania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0" y="465313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S:\F17001 - DG COMM Media Relations\3_Work\33_Work-in-process\8510150 - DG CONNECT EU Code Week\3_Work\WP2\Materials\Toolkits\2019\EU Code Week 2019 Communications Toolkit\Social Media\Post 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3"/>
          <a:stretch/>
        </p:blipFill>
        <p:spPr bwMode="auto">
          <a:xfrm>
            <a:off x="1979712" y="4837801"/>
            <a:ext cx="5195937" cy="2244343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66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744267"/>
            <a:ext cx="7543800" cy="26208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Europejski Tydzień Kodowania jest dla wszystkich:</a:t>
            </a:r>
          </a:p>
          <a:p>
            <a:pPr lvl="1"/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dzieci, uczniowie, studenci, nastolatki, dorośli, osoby starsze, rodzice, nauczyciele, bibliotekarze, przedsiębiorcy i decydenci – wszyscy mogą organizować wydarzenia związane z programowaniem lub w nich uczestniczyć</a:t>
            </a:r>
          </a:p>
          <a:p>
            <a:pPr lvl="1"/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organizatorzy wydarzeń dodają je do mapy na stronie </a:t>
            </a:r>
            <a:r>
              <a:rPr lang="pl-PL" dirty="0">
                <a:solidFill>
                  <a:schemeClr val="bg1">
                    <a:lumMod val="75000"/>
                  </a:schemeClr>
                </a:solidFill>
                <a:hlinkClick r:id="rId3"/>
              </a:rPr>
              <a:t>codeweek.eu</a:t>
            </a:r>
          </a:p>
          <a:p>
            <a:pPr marL="457200" lvl="1" indent="0">
              <a:buNone/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14-08-19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6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Kto bierze udział?</a:t>
            </a:r>
          </a:p>
        </p:txBody>
      </p:sp>
      <p:pic>
        <p:nvPicPr>
          <p:cNvPr id="4098" name="Picture 2" descr="S:\F17001 - DG COMM Media Relations\3_Work\33_Work-in-process\8510150 - DG CONNECT EU Code Week\3_Work\WP2\Materials\1.Test MXG\visuals update ppt\PPT visuals_Ma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4437112"/>
            <a:ext cx="4285551" cy="216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288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14-08-19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7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Gdzie znaleźć wsparcie i informacje?</a:t>
            </a: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4134814" y="2564904"/>
            <a:ext cx="4680520" cy="3240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l-PL">
                <a:solidFill>
                  <a:schemeClr val="bg1">
                    <a:lumMod val="50000"/>
                  </a:schemeClr>
                </a:solidFill>
              </a:rPr>
              <a:t>Nie wiesz od czego zacząć?</a:t>
            </a:r>
          </a:p>
          <a:p>
            <a:pPr lvl="1"/>
            <a:r>
              <a:rPr lang="pl-PL">
                <a:solidFill>
                  <a:schemeClr val="bg1">
                    <a:lumMod val="75000"/>
                  </a:schemeClr>
                </a:solidFill>
              </a:rPr>
              <a:t>sprawdź informacje w przewodniku</a:t>
            </a:r>
          </a:p>
          <a:p>
            <a:pPr lvl="0"/>
            <a:endParaRPr lang="en-US" sz="1800" dirty="0"/>
          </a:p>
          <a:p>
            <a:r>
              <a:rPr lang="pl-PL">
                <a:solidFill>
                  <a:schemeClr val="bg1">
                    <a:lumMod val="50000"/>
                  </a:schemeClr>
                </a:solidFill>
              </a:rPr>
              <a:t>Potrzebujesz wsparcia?</a:t>
            </a:r>
          </a:p>
          <a:p>
            <a:pPr lvl="1"/>
            <a:r>
              <a:rPr lang="pl-PL">
                <a:solidFill>
                  <a:schemeClr val="bg1">
                    <a:lumMod val="75000"/>
                  </a:schemeClr>
                </a:solidFill>
              </a:rPr>
              <a:t>odwiedź stronę „Zasoby” – znajdziesz tam pomysły na to, jak zorganizować aktywność, nawet bez komputerów!</a:t>
            </a:r>
          </a:p>
        </p:txBody>
      </p:sp>
      <p:pic>
        <p:nvPicPr>
          <p:cNvPr id="5122" name="Picture 2" descr="S:\F17001 - DG COMM Media Relations\3_Work\33_Work-in-process\8510150 - DG CONNECT EU Code Week\3_Work\WP2\Materials\1.Test MXG\visuals update ppt\PPT visuals_Black gir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19555"/>
            <a:ext cx="3240000" cy="323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741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616" y="1750740"/>
            <a:ext cx="7344816" cy="1008112"/>
          </a:xfrm>
        </p:spPr>
        <p:txBody>
          <a:bodyPr>
            <a:noAutofit/>
          </a:bodyPr>
          <a:lstStyle/>
          <a:p>
            <a:r>
              <a:rPr lang="pl-PL">
                <a:solidFill>
                  <a:schemeClr val="bg1">
                    <a:lumMod val="50000"/>
                  </a:schemeClr>
                </a:solidFill>
              </a:rPr>
              <a:t>Rozwój zawodowy i dostęp do darmowych innowacyjnych materiałów dydaktycznych na stronie internetowej Europejskiego Tygodnia Kodowania: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14-08-19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8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Jakie są korzyści inicjatywy?</a:t>
            </a: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4563411" y="2902508"/>
            <a:ext cx="3954760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moduły szkoleniowe</a:t>
            </a:r>
          </a:p>
          <a:p>
            <a:pPr lvl="1">
              <a:spcAft>
                <a:spcPts val="1200"/>
              </a:spcAft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materiały dydaktyczne dla uczniów i nauczycieli</a:t>
            </a:r>
          </a:p>
          <a:p>
            <a:pPr lvl="1">
              <a:spcAft>
                <a:spcPts val="1200"/>
              </a:spcAft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zestawy narzędzi pomocnych przy organizacji i promocji wydarzeń</a:t>
            </a:r>
          </a:p>
          <a:p>
            <a:pPr lvl="1">
              <a:spcAft>
                <a:spcPts val="1200"/>
              </a:spcAft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masowe otwarte kursy online</a:t>
            </a:r>
          </a:p>
          <a:p>
            <a:pPr marL="285750" indent="-285750">
              <a:spcAft>
                <a:spcPts val="1200"/>
              </a:spcAft>
            </a:pPr>
            <a:endParaRPr lang="en-GB" sz="20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</a:pPr>
            <a:endParaRPr lang="sv-SE" sz="20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</a:pP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115616" y="3615804"/>
            <a:ext cx="3447795" cy="834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4429968"/>
            <a:ext cx="3447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S:\F17001 - DG COMM Media Relations\3_Work\33_Work-in-process\8510150 - DG CONNECT EU Code Week\3_Work\WP2\Materials\1.Test MXG\visuals update ppt\PPT visuals_Resourc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13" y="3078412"/>
            <a:ext cx="2920439" cy="292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299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1640" y="1772816"/>
            <a:ext cx="6768752" cy="1008112"/>
          </a:xfrm>
        </p:spPr>
        <p:txBody>
          <a:bodyPr>
            <a:noAutofit/>
          </a:bodyPr>
          <a:lstStyle/>
          <a:p>
            <a:pPr marL="285750">
              <a:spcAft>
                <a:spcPts val="1200"/>
              </a:spcAft>
            </a:pPr>
            <a:r>
              <a:rPr lang="pl-PL">
                <a:solidFill>
                  <a:schemeClr val="bg1">
                    <a:lumMod val="50000"/>
                  </a:schemeClr>
                </a:solidFill>
              </a:rPr>
              <a:t>Weź udział w wyzwaniu w ramach Tygodnia Kodowania dla wszystkich „Code Week 4 All” i otrzymaj Certyfikat doskonałości!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14-08-19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9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Szukasz wyzwania?</a:t>
            </a: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4716016" y="3284984"/>
            <a:ext cx="4104456" cy="1811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>
                <a:solidFill>
                  <a:schemeClr val="bg1">
                    <a:lumMod val="75000"/>
                  </a:schemeClr>
                </a:solidFill>
              </a:rPr>
              <a:t>Nawiąż współpracę z innymi podobnie myślącymi organizatorami 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>
                <a:solidFill>
                  <a:schemeClr val="bg1"/>
                </a:solidFill>
              </a:rPr>
              <a:t>zaangażuj co najmniej 500 uczniów,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>
                <a:solidFill>
                  <a:schemeClr val="bg1"/>
                </a:solidFill>
              </a:rPr>
              <a:t>połącz co najmniej 10 aktywności lub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>
                <a:solidFill>
                  <a:schemeClr val="bg1"/>
                </a:solidFill>
              </a:rPr>
              <a:t>zaproś do wspólnych działań co najmniej 3 kraje</a:t>
            </a:r>
          </a:p>
        </p:txBody>
      </p:sp>
      <p:pic>
        <p:nvPicPr>
          <p:cNvPr id="7170" name="Picture 2" descr="S:\F17001 - DG COMM Media Relations\3_Work\33_Work-in-process\8510150 - DG CONNECT EU Code Week\3_Work\WP2\Materials\1.Test MXG\visuals update ppt\PPT visuals_Awa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4984"/>
            <a:ext cx="2422294" cy="242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514057"/>
      </p:ext>
    </p:extLst>
  </p:cSld>
  <p:clrMapOvr>
    <a:masterClrMapping/>
  </p:clrMapOvr>
</p:sld>
</file>

<file path=ppt/theme/theme1.xml><?xml version="1.0" encoding="utf-8"?>
<a:theme xmlns:a="http://schemas.openxmlformats.org/drawingml/2006/main" name="EU_CodeWeek_25.06.19">
  <a:themeElements>
    <a:clrScheme name="Personnalisé 2">
      <a:dk1>
        <a:srgbClr val="EB5C36"/>
      </a:dk1>
      <a:lt1>
        <a:srgbClr val="1F497D"/>
      </a:lt1>
      <a:dk2>
        <a:srgbClr val="000000"/>
      </a:dk2>
      <a:lt2>
        <a:srgbClr val="FFFFFF"/>
      </a:lt2>
      <a:accent1>
        <a:srgbClr val="EB5C36"/>
      </a:accent1>
      <a:accent2>
        <a:srgbClr val="FFFD3A"/>
      </a:accent2>
      <a:accent3>
        <a:srgbClr val="00B7ED"/>
      </a:accent3>
      <a:accent4>
        <a:srgbClr val="981A80"/>
      </a:accent4>
      <a:accent5>
        <a:srgbClr val="E5007E"/>
      </a:accent5>
      <a:accent6>
        <a:srgbClr val="F79646"/>
      </a:accent6>
      <a:hlink>
        <a:srgbClr val="1F497D"/>
      </a:hlink>
      <a:folHlink>
        <a:srgbClr val="800080"/>
      </a:folHlink>
    </a:clrScheme>
    <a:fontScheme name="EU Code Week">
      <a:majorFont>
        <a:latin typeface="EC Square Sans Pro Medium"/>
        <a:ea typeface=""/>
        <a:cs typeface=""/>
      </a:majorFont>
      <a:minorFont>
        <a:latin typeface="EC Squar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_CodeWeek_25.06.19" id="{05413426-2AAA-FC48-9B37-CDAF3234F2A6}" vid="{37B73CED-3643-6D4A-A787-D79FA394D61D}"/>
    </a:ext>
  </a:extLst>
</a:theme>
</file>

<file path=ppt/theme/theme2.xml><?xml version="1.0" encoding="utf-8"?>
<a:theme xmlns:a="http://schemas.openxmlformats.org/drawingml/2006/main" name="Office Theme">
  <a:themeElements>
    <a:clrScheme name="Personnalisé 2">
      <a:dk1>
        <a:srgbClr val="EB5C36"/>
      </a:dk1>
      <a:lt1>
        <a:srgbClr val="1F497D"/>
      </a:lt1>
      <a:dk2>
        <a:srgbClr val="000000"/>
      </a:dk2>
      <a:lt2>
        <a:srgbClr val="FFFFFF"/>
      </a:lt2>
      <a:accent1>
        <a:srgbClr val="EB5C36"/>
      </a:accent1>
      <a:accent2>
        <a:srgbClr val="FFFD3A"/>
      </a:accent2>
      <a:accent3>
        <a:srgbClr val="00B7ED"/>
      </a:accent3>
      <a:accent4>
        <a:srgbClr val="981A80"/>
      </a:accent4>
      <a:accent5>
        <a:srgbClr val="E5007E"/>
      </a:accent5>
      <a:accent6>
        <a:srgbClr val="F79646"/>
      </a:accent6>
      <a:hlink>
        <a:srgbClr val="1F497D"/>
      </a:hlink>
      <a:folHlink>
        <a:srgbClr val="800080"/>
      </a:folHlink>
    </a:clrScheme>
    <a:fontScheme name="EU Code Week">
      <a:majorFont>
        <a:latin typeface="EC Square Sans Pro Medium"/>
        <a:ea typeface=""/>
        <a:cs typeface=""/>
      </a:majorFont>
      <a:minorFont>
        <a:latin typeface="EC Squar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_CodeWeek_25.06.19" id="{05413426-2AAA-FC48-9B37-CDAF3234F2A6}" vid="{CBE8463A-7304-AA4F-8FDA-899706C124D6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EU_CodeWeek_25.06.19</Template>
  <TotalTime>0</TotalTime>
  <Words>427</Words>
  <Application>Microsoft Office PowerPoint</Application>
  <PresentationFormat>Pokaz na ekranie (4:3)</PresentationFormat>
  <Paragraphs>88</Paragraphs>
  <Slides>12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EC Square Sans Pro</vt:lpstr>
      <vt:lpstr>EC Square Sans Pro Medium</vt:lpstr>
      <vt:lpstr>EU_CodeWeek_25.06.19</vt:lpstr>
      <vt:lpstr>Office Theme</vt:lpstr>
      <vt:lpstr>Europejski Tydzień Kodowania: 5–20 października 2019 r.</vt:lpstr>
      <vt:lpstr>Czym jest Europejski Tydzień Kodowania?</vt:lpstr>
      <vt:lpstr>Europejski Tydzień Kodowania to inicjatywa promująca programowanie i umiejętności cyfrowe wśród uczestników w ciekawy i interesujący sposób!</vt:lpstr>
      <vt:lpstr>Nasza społeczność</vt:lpstr>
      <vt:lpstr>Cele Europejskiego Tygodnia Kodowania </vt:lpstr>
      <vt:lpstr>Kto bierze udział?</vt:lpstr>
      <vt:lpstr>Gdzie znaleźć wsparcie i informacje?</vt:lpstr>
      <vt:lpstr>Jakie są korzyści inicjatywy?</vt:lpstr>
      <vt:lpstr>Szukasz wyzwania?</vt:lpstr>
      <vt:lpstr>Chcesz przeżyć wspaniałą przygodę?</vt:lpstr>
      <vt:lpstr>Skontaktuj się z nami</vt:lpstr>
      <vt:lpstr>Śledź nas! #CodeWeek</vt:lpstr>
    </vt:vector>
  </TitlesOfParts>
  <Company>GCG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Gillebert, Margaux</dc:creator>
  <cp:lastModifiedBy>Translavic, Marta Kaprzyk</cp:lastModifiedBy>
  <cp:revision>53</cp:revision>
  <dcterms:created xsi:type="dcterms:W3CDTF">2019-07-02T07:41:44Z</dcterms:created>
  <dcterms:modified xsi:type="dcterms:W3CDTF">2019-08-14T10:14:56Z</dcterms:modified>
</cp:coreProperties>
</file>